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72E488-38FB-45A2-AB64-389BAF4E284A}" type="datetimeFigureOut">
              <a:rPr lang="en-US" smtClean="0"/>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C7FA42-1694-4A81-9C5A-B74696BB264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https://www.youtube.com/watch?v=nm6DO_7px1I</a:t>
            </a:r>
          </a:p>
          <a:p>
            <a:r>
              <a:rPr lang="en-US" dirty="0" smtClean="0"/>
              <a:t>FYI-C and C music factory does not </a:t>
            </a:r>
            <a:r>
              <a:rPr lang="en-US" smtClean="0"/>
              <a:t>sing this song.</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87" indent="-228587">
              <a:buAutoNum type="arabicPeriod"/>
            </a:pPr>
            <a:r>
              <a:rPr lang="en-US" dirty="0" smtClean="0"/>
              <a:t>Share out</a:t>
            </a:r>
          </a:p>
          <a:p>
            <a:pPr marL="228587" indent="-228587">
              <a:buAutoNum type="arabicPeriod"/>
            </a:pPr>
            <a:r>
              <a:rPr lang="en-US" dirty="0" smtClean="0"/>
              <a:t>Tie discussion to ratings.  What do</a:t>
            </a:r>
            <a:r>
              <a:rPr lang="en-US" baseline="0" dirty="0" smtClean="0"/>
              <a:t> you notice about the teachers’ reading self-evaluations?  How does that relate to what we’ve just read?</a:t>
            </a:r>
          </a:p>
          <a:p>
            <a:pPr marL="228587" indent="-228587">
              <a:buAutoNum type="arabicPeriod"/>
            </a:pPr>
            <a:r>
              <a:rPr lang="en-US" baseline="0" dirty="0" smtClean="0"/>
              <a:t>Key take away:  Teachers have to be positive reading role models for students</a:t>
            </a:r>
          </a:p>
          <a:p>
            <a:pPr marL="228587" indent="-228587">
              <a:buAutoNum type="arabicPeriod"/>
            </a:pPr>
            <a:r>
              <a:rPr lang="en-US" baseline="0" dirty="0" smtClean="0"/>
              <a:t>List ways that teachers can get students excited about reading</a:t>
            </a:r>
          </a:p>
          <a:p>
            <a:pPr marL="228587" indent="-228587">
              <a:buAutoNum type="arabicPeriod"/>
            </a:pPr>
            <a:r>
              <a:rPr lang="en-US" baseline="0" dirty="0" smtClean="0"/>
              <a:t>Every nonreader or reluctant reader is just one </a:t>
            </a:r>
            <a:r>
              <a:rPr lang="en-US" baseline="0" dirty="0" err="1" smtClean="0"/>
              <a:t>one</a:t>
            </a:r>
            <a:r>
              <a:rPr lang="en-US" baseline="0" dirty="0" smtClean="0"/>
              <a:t> book away from becoming a reader.</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OECD=Org. for Econ Cooperation</a:t>
            </a:r>
            <a:r>
              <a:rPr lang="en-US" baseline="0" dirty="0" smtClean="0"/>
              <a:t> and Development</a:t>
            </a:r>
          </a:p>
          <a:p>
            <a:r>
              <a:rPr lang="en-US" baseline="0" dirty="0" smtClean="0"/>
              <a:t>IEA=Int. Education Assoc.</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this pattern continues for</a:t>
            </a:r>
            <a:r>
              <a:rPr lang="en-US" baseline="0" dirty="0" smtClean="0"/>
              <a:t> 4 years, how much more do the students in the 10</a:t>
            </a:r>
            <a:r>
              <a:rPr lang="en-US" baseline="30000" dirty="0" smtClean="0"/>
              <a:t>th</a:t>
            </a:r>
            <a:r>
              <a:rPr lang="en-US" baseline="0" dirty="0" smtClean="0"/>
              <a:t> percentile have to read each day to catch up to those in the 90</a:t>
            </a:r>
            <a:r>
              <a:rPr lang="en-US" baseline="30000" dirty="0" smtClean="0"/>
              <a:t>th</a:t>
            </a:r>
            <a:r>
              <a:rPr lang="en-US" baseline="0" dirty="0" smtClean="0"/>
              <a:t> percentile?</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30" indent="-232930">
              <a:buAutoNum type="arabicPeriod"/>
            </a:pPr>
            <a:r>
              <a:rPr lang="en-US" dirty="0" smtClean="0"/>
              <a:t>SSR supplements the regular reading program by encouraging independent reading, but it does not replace guided reading.</a:t>
            </a:r>
          </a:p>
          <a:p>
            <a:pPr marL="232930" indent="-232930">
              <a:buAutoNum type="arabicPeriod"/>
            </a:pPr>
            <a:r>
              <a:rPr lang="en-US" dirty="0" smtClean="0"/>
              <a:t>SSR time is valuable. It is an important part of the weekly schedule. It is scheduled for the same time each day or week so students recognize that SSR time is a priority and so that they can look forward to this special period.</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Create comfortable areas for reading; put a large rug, bean bag chairs, large pillows, child-size rockers, and so forth in the library area. Make sure reading area is well-lit. Display prominently posters about various books. Hang student-created book mobiles around reading area. Let students take turns "advertising" their favorite books. For younger students, purchase stuffed animals related to favorite stories -- Winnie the Pooh, Clifford, Arthur, Paddington Bear, etc. Set up a file system through which students can share their comments on the books they've read with the class. Read excerpts from various books aloud to class; show students the book from which you are reading, and let them know that the book is available in the class library. In general, let students see that you place a priority on reading.</a:t>
            </a:r>
          </a:p>
          <a:p>
            <a:r>
              <a:rPr lang="en-US" dirty="0" smtClean="0"/>
              <a:t>3. Some children think they don't like reading because they haven't liked the selection of literature to which they've been exposed. Present nonfiction titles including biographies, autobiographies, historical works, and scientific works. Present a range of fiction including adventure, fantasy, mystery, science fiction, historical fiction, and general selections. Present poetry and humor. Help students understand that books, like ice cream, come in a myriad of flavors. . . . There's something for everyone!</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30" indent="-232930">
              <a:buAutoNum type="arabicPeriod"/>
            </a:pPr>
            <a:r>
              <a:rPr lang="en-US" dirty="0" smtClean="0"/>
              <a:t>Ask parents to take their child to the library regularly, to buy books for their child, and to donate books their child has outgrown to the school for others to enjoy. Encourage them to discuss the book their child is reading with the child and to let the child see them reading.</a:t>
            </a:r>
          </a:p>
          <a:p>
            <a:pPr marL="232930" indent="-232930"/>
            <a:r>
              <a:rPr lang="en-US" dirty="0" smtClean="0"/>
              <a:t>2.</a:t>
            </a:r>
          </a:p>
          <a:p>
            <a:pPr marL="232930" indent="-232930"/>
            <a:r>
              <a:rPr lang="en-US" dirty="0" smtClean="0"/>
              <a:t>3.</a:t>
            </a:r>
            <a:r>
              <a:rPr lang="en-US" baseline="0" dirty="0" smtClean="0"/>
              <a:t> </a:t>
            </a:r>
            <a:r>
              <a:rPr lang="en-US" dirty="0" smtClean="0"/>
              <a:t>You may choose to disallow some series of books because of objectionable content, but try not to limit genre or reading level. Whether the child selects an easy book that he or she can read for pure enjoyment or a hard book that poses a special challenge does not matter. All that matters is that the child learns to enjoy reading.</a:t>
            </a:r>
          </a:p>
          <a:p>
            <a:pPr marL="232930" indent="-232930"/>
            <a:r>
              <a:rPr lang="en-US" dirty="0" smtClean="0"/>
              <a:t>4. Encourage them to share their favorite books with other students, but don't demand that they share. Remember, SSR time is supposed to be fun! -- not another academic exercise.</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Hand out</a:t>
            </a:r>
            <a:r>
              <a:rPr lang="en-US" baseline="0" dirty="0" smtClean="0"/>
              <a:t> launch lesson-any questions?</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6B15C9-BCDC-4CBD-8F97-E7BFC1A713FD}"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29702-DDFE-409B-9BA3-C246D78159B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B15C9-BCDC-4CBD-8F97-E7BFC1A713FD}"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29702-DDFE-409B-9BA3-C246D78159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B15C9-BCDC-4CBD-8F97-E7BFC1A713FD}"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29702-DDFE-409B-9BA3-C246D78159B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B15C9-BCDC-4CBD-8F97-E7BFC1A713FD}"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29702-DDFE-409B-9BA3-C246D78159B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6B15C9-BCDC-4CBD-8F97-E7BFC1A713FD}"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29702-DDFE-409B-9BA3-C246D78159B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6B15C9-BCDC-4CBD-8F97-E7BFC1A713FD}"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29702-DDFE-409B-9BA3-C246D78159B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6B15C9-BCDC-4CBD-8F97-E7BFC1A713FD}" type="datetimeFigureOut">
              <a:rPr lang="en-US" smtClean="0"/>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029702-DDFE-409B-9BA3-C246D78159B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6B15C9-BCDC-4CBD-8F97-E7BFC1A713FD}" type="datetimeFigureOut">
              <a:rPr lang="en-US" smtClean="0"/>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029702-DDFE-409B-9BA3-C246D78159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6B15C9-BCDC-4CBD-8F97-E7BFC1A713FD}" type="datetimeFigureOut">
              <a:rPr lang="en-US" smtClean="0"/>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029702-DDFE-409B-9BA3-C246D78159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6B15C9-BCDC-4CBD-8F97-E7BFC1A713FD}"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29702-DDFE-409B-9BA3-C246D78159B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6B15C9-BCDC-4CBD-8F97-E7BFC1A713FD}"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29702-DDFE-409B-9BA3-C246D78159B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B15C9-BCDC-4CBD-8F97-E7BFC1A713FD}" type="datetimeFigureOut">
              <a:rPr lang="en-US" smtClean="0"/>
              <a:t>9/8/2014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29702-DDFE-409B-9BA3-C246D78159B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285750"/>
            <a:ext cx="7010400" cy="838200"/>
          </a:xfrm>
        </p:spPr>
        <p:txBody>
          <a:bodyPr>
            <a:normAutofit fontScale="90000"/>
          </a:bodyPr>
          <a:lstStyle/>
          <a:p>
            <a:pPr algn="ctr"/>
            <a:r>
              <a:rPr lang="en-US" sz="8000" dirty="0" smtClean="0">
                <a:solidFill>
                  <a:schemeClr val="accent6">
                    <a:lumMod val="75000"/>
                  </a:schemeClr>
                </a:solidFill>
              </a:rPr>
              <a:t>P.O.W.E.R.</a:t>
            </a:r>
            <a:endParaRPr lang="en-US" sz="8000" dirty="0">
              <a:solidFill>
                <a:schemeClr val="accent6">
                  <a:lumMod val="75000"/>
                </a:schemeClr>
              </a:solidFill>
            </a:endParaRPr>
          </a:p>
        </p:txBody>
      </p:sp>
      <p:sp>
        <p:nvSpPr>
          <p:cNvPr id="3" name="Content Placeholder 2"/>
          <p:cNvSpPr>
            <a:spLocks noGrp="1"/>
          </p:cNvSpPr>
          <p:nvPr>
            <p:ph idx="1"/>
          </p:nvPr>
        </p:nvSpPr>
        <p:spPr>
          <a:xfrm>
            <a:off x="1028700" y="1309688"/>
            <a:ext cx="7010400" cy="4572000"/>
          </a:xfrm>
        </p:spPr>
        <p:txBody>
          <a:bodyPr/>
          <a:lstStyle/>
          <a:p>
            <a:pPr>
              <a:buNone/>
            </a:pPr>
            <a:r>
              <a:rPr lang="en-US" sz="3600" b="1" dirty="0" smtClean="0">
                <a:solidFill>
                  <a:srgbClr val="0070C0"/>
                </a:solidFill>
                <a:effectLst>
                  <a:outerShdw blurRad="38100" dist="38100" dir="2700000" algn="tl">
                    <a:srgbClr val="000000">
                      <a:alpha val="43137"/>
                    </a:srgbClr>
                  </a:outerShdw>
                </a:effectLst>
              </a:rPr>
              <a:t>P</a:t>
            </a:r>
            <a:r>
              <a:rPr lang="en-US" sz="3600" dirty="0" smtClean="0"/>
              <a:t>ositive</a:t>
            </a:r>
          </a:p>
          <a:p>
            <a:pPr>
              <a:buNone/>
            </a:pPr>
            <a:r>
              <a:rPr lang="en-US" sz="3600" b="1" dirty="0" smtClean="0">
                <a:solidFill>
                  <a:srgbClr val="00B050"/>
                </a:solidFill>
                <a:effectLst>
                  <a:outerShdw blurRad="38100" dist="38100" dir="2700000" algn="tl">
                    <a:srgbClr val="000000">
                      <a:alpha val="43137"/>
                    </a:srgbClr>
                  </a:outerShdw>
                </a:effectLst>
              </a:rPr>
              <a:t>O</a:t>
            </a:r>
            <a:r>
              <a:rPr lang="en-US" sz="3600" dirty="0" smtClean="0"/>
              <a:t>utcomes</a:t>
            </a:r>
          </a:p>
          <a:p>
            <a:pPr>
              <a:buNone/>
            </a:pPr>
            <a:r>
              <a:rPr lang="en-US" sz="3600" b="1" dirty="0" smtClean="0">
                <a:solidFill>
                  <a:srgbClr val="0070C0"/>
                </a:solidFill>
                <a:effectLst>
                  <a:outerShdw blurRad="38100" dist="38100" dir="2700000" algn="tl">
                    <a:srgbClr val="000000">
                      <a:alpha val="43137"/>
                    </a:srgbClr>
                  </a:outerShdw>
                </a:effectLst>
              </a:rPr>
              <a:t>W</a:t>
            </a:r>
            <a:r>
              <a:rPr lang="en-US" sz="3600" dirty="0" smtClean="0"/>
              <a:t>hile</a:t>
            </a:r>
          </a:p>
          <a:p>
            <a:pPr>
              <a:buNone/>
            </a:pPr>
            <a:r>
              <a:rPr lang="en-US" sz="3600" b="1" dirty="0" smtClean="0">
                <a:solidFill>
                  <a:srgbClr val="00B050"/>
                </a:solidFill>
                <a:effectLst>
                  <a:outerShdw blurRad="38100" dist="38100" dir="2700000" algn="tl">
                    <a:srgbClr val="000000">
                      <a:alpha val="43137"/>
                    </a:srgbClr>
                  </a:outerShdw>
                </a:effectLst>
              </a:rPr>
              <a:t>E</a:t>
            </a:r>
            <a:r>
              <a:rPr lang="en-US" sz="3600" dirty="0" smtClean="0"/>
              <a:t>njoying </a:t>
            </a:r>
          </a:p>
          <a:p>
            <a:pPr>
              <a:buNone/>
            </a:pPr>
            <a:r>
              <a:rPr lang="en-US" sz="3600" b="1" dirty="0" smtClean="0">
                <a:solidFill>
                  <a:srgbClr val="0070C0"/>
                </a:solidFill>
                <a:effectLst>
                  <a:outerShdw blurRad="38100" dist="38100" dir="2700000" algn="tl">
                    <a:srgbClr val="000000">
                      <a:alpha val="43137"/>
                    </a:srgbClr>
                  </a:outerShdw>
                </a:effectLst>
              </a:rPr>
              <a:t>R</a:t>
            </a:r>
            <a:r>
              <a:rPr lang="en-US" sz="3600" dirty="0" smtClean="0"/>
              <a:t>eading</a:t>
            </a:r>
          </a:p>
          <a:p>
            <a:pPr>
              <a:buNone/>
            </a:pPr>
            <a:endParaRPr lang="en-US" dirty="0" smtClean="0"/>
          </a:p>
          <a:p>
            <a:pPr>
              <a:buNone/>
            </a:pPr>
            <a:r>
              <a:rPr lang="en-US" dirty="0" smtClean="0"/>
              <a:t>.</a:t>
            </a:r>
            <a:endParaRPr lang="en-US" dirty="0"/>
          </a:p>
        </p:txBody>
      </p:sp>
      <p:pic>
        <p:nvPicPr>
          <p:cNvPr id="54274" name="Picture 2" descr="http://pbs.twimg.com/media/Bk9p3JgCMAAH5oU.jpg"/>
          <p:cNvPicPr>
            <a:picLocks noChangeAspect="1" noChangeArrowheads="1"/>
          </p:cNvPicPr>
          <p:nvPr/>
        </p:nvPicPr>
        <p:blipFill>
          <a:blip r:embed="rId3" cstate="print"/>
          <a:srcRect/>
          <a:stretch>
            <a:fillRect/>
          </a:stretch>
        </p:blipFill>
        <p:spPr bwMode="auto">
          <a:xfrm rot="994814">
            <a:off x="4294168" y="1591648"/>
            <a:ext cx="2748135" cy="4147438"/>
          </a:xfrm>
          <a:prstGeom prst="rect">
            <a:avLst/>
          </a:prstGeom>
          <a:noFill/>
        </p:spPr>
      </p:pic>
      <p:sp>
        <p:nvSpPr>
          <p:cNvPr id="5" name="Rectangle 4"/>
          <p:cNvSpPr/>
          <p:nvPr/>
        </p:nvSpPr>
        <p:spPr>
          <a:xfrm rot="1038253">
            <a:off x="3093175" y="5744390"/>
            <a:ext cx="3757760" cy="387798"/>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Formerly Known as SSR</a:t>
            </a:r>
            <a:endParaRPr lang="en-US" sz="2400" b="1" cap="none" spc="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275" y="314325"/>
            <a:ext cx="7010400" cy="838200"/>
          </a:xfrm>
        </p:spPr>
        <p:txBody>
          <a:bodyPr/>
          <a:lstStyle/>
          <a:p>
            <a:pPr algn="ctr"/>
            <a:r>
              <a:rPr lang="en-US" dirty="0" smtClean="0">
                <a:solidFill>
                  <a:srgbClr val="002060"/>
                </a:solidFill>
              </a:rPr>
              <a:t>Making POWER Work </a:t>
            </a:r>
            <a:endParaRPr lang="en-US" dirty="0">
              <a:solidFill>
                <a:srgbClr val="002060"/>
              </a:solidFill>
            </a:endParaRPr>
          </a:p>
        </p:txBody>
      </p:sp>
      <p:sp>
        <p:nvSpPr>
          <p:cNvPr id="5" name="Content Placeholder 4"/>
          <p:cNvSpPr>
            <a:spLocks noGrp="1"/>
          </p:cNvSpPr>
          <p:nvPr>
            <p:ph idx="1"/>
          </p:nvPr>
        </p:nvSpPr>
        <p:spPr>
          <a:xfrm>
            <a:off x="933450" y="1214438"/>
            <a:ext cx="7010400" cy="4572000"/>
          </a:xfrm>
        </p:spPr>
        <p:txBody>
          <a:bodyPr>
            <a:normAutofit fontScale="85000" lnSpcReduction="20000"/>
          </a:bodyPr>
          <a:lstStyle/>
          <a:p>
            <a:r>
              <a:rPr lang="en-US" dirty="0" smtClean="0"/>
              <a:t>Be enthusiastic and POSITIVE!</a:t>
            </a:r>
          </a:p>
          <a:p>
            <a:pPr>
              <a:buNone/>
            </a:pPr>
            <a:endParaRPr lang="en-US" dirty="0" smtClean="0"/>
          </a:p>
          <a:p>
            <a:r>
              <a:rPr lang="en-US" dirty="0" smtClean="0"/>
              <a:t>Make sure students have access to books</a:t>
            </a:r>
          </a:p>
          <a:p>
            <a:pPr>
              <a:buNone/>
            </a:pPr>
            <a:endParaRPr lang="en-US" dirty="0" smtClean="0"/>
          </a:p>
          <a:p>
            <a:r>
              <a:rPr lang="en-US" dirty="0" smtClean="0"/>
              <a:t>Develop a literature-rich classroom environment</a:t>
            </a:r>
          </a:p>
          <a:p>
            <a:pPr>
              <a:buNone/>
            </a:pPr>
            <a:endParaRPr lang="en-US" dirty="0" smtClean="0"/>
          </a:p>
          <a:p>
            <a:r>
              <a:rPr lang="en-US" dirty="0" smtClean="0"/>
              <a:t>Expose children to a variety of genres</a:t>
            </a:r>
          </a:p>
          <a:p>
            <a:pPr>
              <a:buNone/>
            </a:pPr>
            <a:endParaRPr lang="en-US" dirty="0" smtClean="0"/>
          </a:p>
          <a:p>
            <a:r>
              <a:rPr lang="en-US" dirty="0" smtClean="0"/>
              <a:t>Teach students how to find books in the library</a:t>
            </a:r>
          </a:p>
          <a:p>
            <a:pPr>
              <a:buNone/>
            </a:pP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7175"/>
            <a:ext cx="7010400" cy="838200"/>
          </a:xfrm>
        </p:spPr>
        <p:txBody>
          <a:bodyPr/>
          <a:lstStyle/>
          <a:p>
            <a:pPr algn="ctr"/>
            <a:r>
              <a:rPr lang="en-US" dirty="0" smtClean="0">
                <a:solidFill>
                  <a:srgbClr val="002060"/>
                </a:solidFill>
              </a:rPr>
              <a:t>Making POWER Work Continued…</a:t>
            </a:r>
            <a:endParaRPr lang="en-US" dirty="0">
              <a:solidFill>
                <a:srgbClr val="002060"/>
              </a:solidFill>
            </a:endParaRPr>
          </a:p>
        </p:txBody>
      </p:sp>
      <p:sp>
        <p:nvSpPr>
          <p:cNvPr id="3" name="Content Placeholder 2"/>
          <p:cNvSpPr>
            <a:spLocks noGrp="1"/>
          </p:cNvSpPr>
          <p:nvPr>
            <p:ph idx="1"/>
          </p:nvPr>
        </p:nvSpPr>
        <p:spPr>
          <a:xfrm>
            <a:off x="666750" y="1243013"/>
            <a:ext cx="7010400" cy="4572000"/>
          </a:xfrm>
        </p:spPr>
        <p:txBody>
          <a:bodyPr/>
          <a:lstStyle/>
          <a:p>
            <a:r>
              <a:rPr lang="en-US" dirty="0" smtClean="0"/>
              <a:t>Enlist parental support</a:t>
            </a:r>
          </a:p>
          <a:p>
            <a:pPr>
              <a:buNone/>
            </a:pPr>
            <a:endParaRPr lang="en-US" dirty="0" smtClean="0"/>
          </a:p>
          <a:p>
            <a:r>
              <a:rPr lang="en-US" dirty="0" smtClean="0"/>
              <a:t>Make sure every student has a book to read before POWER time starts</a:t>
            </a:r>
          </a:p>
          <a:p>
            <a:pPr>
              <a:buNone/>
            </a:pPr>
            <a:endParaRPr lang="en-US" dirty="0" smtClean="0"/>
          </a:p>
          <a:p>
            <a:r>
              <a:rPr lang="en-US" dirty="0" smtClean="0"/>
              <a:t>Allow students a high degree of control over their reading selections</a:t>
            </a:r>
          </a:p>
          <a:p>
            <a:endParaRPr lang="en-US" dirty="0" smtClean="0"/>
          </a:p>
          <a:p>
            <a:r>
              <a:rPr lang="en-US" dirty="0" smtClean="0"/>
              <a:t>Do not make students report on their reading</a:t>
            </a:r>
          </a:p>
          <a:p>
            <a:pPr>
              <a:buNone/>
            </a:pP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5275"/>
            <a:ext cx="7010400" cy="838200"/>
          </a:xfrm>
        </p:spPr>
        <p:txBody>
          <a:bodyPr/>
          <a:lstStyle/>
          <a:p>
            <a:pPr algn="ctr"/>
            <a:r>
              <a:rPr lang="en-US" dirty="0" smtClean="0">
                <a:solidFill>
                  <a:srgbClr val="002060"/>
                </a:solidFill>
              </a:rPr>
              <a:t>Making POWER Work Continued…</a:t>
            </a:r>
            <a:endParaRPr lang="en-US" dirty="0">
              <a:solidFill>
                <a:srgbClr val="002060"/>
              </a:solidFill>
            </a:endParaRPr>
          </a:p>
        </p:txBody>
      </p:sp>
      <p:sp>
        <p:nvSpPr>
          <p:cNvPr id="3" name="Content Placeholder 2"/>
          <p:cNvSpPr>
            <a:spLocks noGrp="1"/>
          </p:cNvSpPr>
          <p:nvPr>
            <p:ph idx="1"/>
          </p:nvPr>
        </p:nvSpPr>
        <p:spPr>
          <a:xfrm>
            <a:off x="838200" y="1271588"/>
            <a:ext cx="7010400" cy="4572000"/>
          </a:xfrm>
        </p:spPr>
        <p:txBody>
          <a:bodyPr/>
          <a:lstStyle/>
          <a:p>
            <a:r>
              <a:rPr lang="en-US" dirty="0" smtClean="0"/>
              <a:t>If a child begins reading a work during POWER time, only to discover that he or she intensely dislikes the chosen book, let the student choose another book.</a:t>
            </a:r>
          </a:p>
          <a:p>
            <a:pPr>
              <a:buNone/>
            </a:pPr>
            <a:endParaRPr lang="en-US" dirty="0" smtClean="0"/>
          </a:p>
          <a:p>
            <a:r>
              <a:rPr lang="en-US" dirty="0" smtClean="0"/>
              <a:t>Utilize audio books paired with print or electronic copies for struggling readers</a:t>
            </a:r>
          </a:p>
          <a:p>
            <a:pPr>
              <a:buNone/>
            </a:pPr>
            <a:endParaRPr lang="en-US" dirty="0" smtClean="0"/>
          </a:p>
          <a:p>
            <a:r>
              <a:rPr lang="en-US" dirty="0" smtClean="0"/>
              <a:t>Teachers read or confer with students while students are reading</a:t>
            </a:r>
          </a:p>
          <a:p>
            <a:pPr>
              <a:buNone/>
            </a:pP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33450" y="295275"/>
            <a:ext cx="7010400" cy="838200"/>
          </a:xfrm>
        </p:spPr>
        <p:txBody>
          <a:bodyPr/>
          <a:lstStyle/>
          <a:p>
            <a:pPr algn="ctr"/>
            <a:r>
              <a:rPr lang="en-US" dirty="0" smtClean="0">
                <a:solidFill>
                  <a:srgbClr val="002060"/>
                </a:solidFill>
              </a:rPr>
              <a:t>Last Year’s Success</a:t>
            </a:r>
            <a:endParaRPr lang="en-US" dirty="0">
              <a:solidFill>
                <a:srgbClr val="002060"/>
              </a:solidFill>
            </a:endParaRPr>
          </a:p>
        </p:txBody>
      </p:sp>
      <p:sp>
        <p:nvSpPr>
          <p:cNvPr id="8" name="Content Placeholder 7"/>
          <p:cNvSpPr>
            <a:spLocks noGrp="1"/>
          </p:cNvSpPr>
          <p:nvPr>
            <p:ph idx="1"/>
          </p:nvPr>
        </p:nvSpPr>
        <p:spPr>
          <a:xfrm>
            <a:off x="828675" y="1300163"/>
            <a:ext cx="7010400" cy="4572000"/>
          </a:xfrm>
        </p:spPr>
        <p:txBody>
          <a:bodyPr/>
          <a:lstStyle/>
          <a:p>
            <a:r>
              <a:rPr lang="en-US" dirty="0" smtClean="0"/>
              <a:t>Administered Pre- and Post- Denver Reading Attitude Surveys </a:t>
            </a:r>
          </a:p>
          <a:p>
            <a:r>
              <a:rPr lang="en-US" dirty="0" smtClean="0"/>
              <a:t>Overall, the reading habits and attitudes of the students engaged in six months of SSR, three times per week for 23 minutes improved.</a:t>
            </a:r>
          </a:p>
          <a:p>
            <a:r>
              <a:rPr lang="en-US" dirty="0" smtClean="0"/>
              <a:t>Specifically, it appeared that the SSR initiative had a </a:t>
            </a:r>
            <a:r>
              <a:rPr lang="en-US" b="1" u="sng" dirty="0" smtClean="0"/>
              <a:t>greater impact </a:t>
            </a:r>
            <a:r>
              <a:rPr lang="en-US" dirty="0" smtClean="0"/>
              <a:t>on </a:t>
            </a:r>
            <a:r>
              <a:rPr lang="en-US" b="1" u="sng" dirty="0" smtClean="0"/>
              <a:t>students’ perceptions </a:t>
            </a:r>
            <a:r>
              <a:rPr lang="en-US" dirty="0" smtClean="0"/>
              <a:t>of their </a:t>
            </a:r>
            <a:r>
              <a:rPr lang="en-US" b="1" u="sng" dirty="0" smtClean="0"/>
              <a:t>reading abilities and habits</a:t>
            </a:r>
            <a:r>
              <a:rPr lang="en-US" dirty="0" smtClean="0"/>
              <a:t>, than on students’ </a:t>
            </a:r>
            <a:r>
              <a:rPr lang="en-US" b="1" u="sng" dirty="0" smtClean="0"/>
              <a:t>beliefs about the value of reading</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266700"/>
            <a:ext cx="7010400" cy="838200"/>
          </a:xfrm>
        </p:spPr>
        <p:txBody>
          <a:bodyPr/>
          <a:lstStyle/>
          <a:p>
            <a:pPr algn="ctr"/>
            <a:r>
              <a:rPr lang="en-US" sz="2800" dirty="0" smtClean="0">
                <a:solidFill>
                  <a:srgbClr val="002060"/>
                </a:solidFill>
              </a:rPr>
              <a:t>Resources</a:t>
            </a:r>
            <a:endParaRPr lang="en-US" sz="2800" dirty="0">
              <a:solidFill>
                <a:srgbClr val="002060"/>
              </a:solidFill>
            </a:endParaRPr>
          </a:p>
        </p:txBody>
      </p:sp>
      <p:sp>
        <p:nvSpPr>
          <p:cNvPr id="3" name="Content Placeholder 2"/>
          <p:cNvSpPr>
            <a:spLocks noGrp="1"/>
          </p:cNvSpPr>
          <p:nvPr>
            <p:ph idx="1"/>
          </p:nvPr>
        </p:nvSpPr>
        <p:spPr>
          <a:xfrm>
            <a:off x="809625" y="1119188"/>
            <a:ext cx="7010400" cy="4572000"/>
          </a:xfrm>
        </p:spPr>
        <p:txBody>
          <a:bodyPr/>
          <a:lstStyle/>
          <a:p>
            <a:pPr>
              <a:buNone/>
            </a:pPr>
            <a:r>
              <a:rPr lang="en-US" dirty="0" smtClean="0"/>
              <a:t>Located in the Share Drive</a:t>
            </a:r>
          </a:p>
          <a:p>
            <a:r>
              <a:rPr lang="en-US" dirty="0" smtClean="0"/>
              <a:t>Launch lesson</a:t>
            </a:r>
          </a:p>
          <a:p>
            <a:r>
              <a:rPr lang="en-US" dirty="0" smtClean="0"/>
              <a:t>Implementation checklist</a:t>
            </a:r>
          </a:p>
          <a:p>
            <a:r>
              <a:rPr lang="en-US" dirty="0" smtClean="0"/>
              <a:t>Reading Interest Survey</a:t>
            </a:r>
          </a:p>
          <a:p>
            <a:r>
              <a:rPr lang="en-US" dirty="0" smtClean="0"/>
              <a:t>I-Pick bookmarks</a:t>
            </a:r>
          </a:p>
          <a:p>
            <a:r>
              <a:rPr lang="en-US" dirty="0" smtClean="0"/>
              <a:t>Student book recommendation forms</a:t>
            </a:r>
          </a:p>
          <a:p>
            <a:pPr>
              <a:buNone/>
            </a:pPr>
            <a:endParaRPr lang="en-US" dirty="0" smtClean="0"/>
          </a:p>
          <a:p>
            <a:endParaRPr lang="en-US" dirty="0" smtClean="0"/>
          </a:p>
          <a:p>
            <a:pPr>
              <a:buNone/>
            </a:pP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brunett\AppData\Local\Microsoft\Windows\Temporary Internet Files\Content.Outlook\3O6NSA8O\photo (3).JPG"/>
          <p:cNvPicPr>
            <a:picLocks noChangeAspect="1" noChangeArrowheads="1"/>
          </p:cNvPicPr>
          <p:nvPr/>
        </p:nvPicPr>
        <p:blipFill>
          <a:blip r:embed="rId2" cstate="print"/>
          <a:srcRect/>
          <a:stretch>
            <a:fillRect/>
          </a:stretch>
        </p:blipFill>
        <p:spPr bwMode="auto">
          <a:xfrm>
            <a:off x="5196114" y="1594153"/>
            <a:ext cx="3947886" cy="5263848"/>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abrunett\AppData\Local\Microsoft\Windows\Temporary Internet Files\Content.Outlook\3O6NSA8O\photo (2).JPG"/>
          <p:cNvPicPr>
            <a:picLocks noChangeAspect="1" noChangeArrowheads="1"/>
          </p:cNvPicPr>
          <p:nvPr/>
        </p:nvPicPr>
        <p:blipFill>
          <a:blip r:embed="rId3" cstate="print"/>
          <a:srcRect/>
          <a:stretch>
            <a:fillRect/>
          </a:stretch>
        </p:blipFill>
        <p:spPr bwMode="auto">
          <a:xfrm>
            <a:off x="4746170" y="0"/>
            <a:ext cx="4397829" cy="3298372"/>
          </a:xfrm>
          <a:prstGeom prst="rect">
            <a:avLst/>
          </a:prstGeom>
          <a:noFill/>
        </p:spPr>
      </p:pic>
      <p:pic>
        <p:nvPicPr>
          <p:cNvPr id="1028" name="Picture 4" descr="C:\Users\abrunett\AppData\Local\Microsoft\Windows\Temporary Internet Files\Content.Outlook\3O6NSA8O\photo (4).JPG"/>
          <p:cNvPicPr>
            <a:picLocks noChangeAspect="1" noChangeArrowheads="1"/>
          </p:cNvPicPr>
          <p:nvPr/>
        </p:nvPicPr>
        <p:blipFill>
          <a:blip r:embed="rId4" cstate="print"/>
          <a:srcRect/>
          <a:stretch>
            <a:fillRect/>
          </a:stretch>
        </p:blipFill>
        <p:spPr bwMode="auto">
          <a:xfrm>
            <a:off x="0" y="0"/>
            <a:ext cx="4757057" cy="685800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04800"/>
            <a:ext cx="7010400" cy="838200"/>
          </a:xfrm>
        </p:spPr>
        <p:txBody>
          <a:bodyPr/>
          <a:lstStyle/>
          <a:p>
            <a:pPr algn="ctr"/>
            <a:r>
              <a:rPr lang="en-US" dirty="0" smtClean="0">
                <a:solidFill>
                  <a:srgbClr val="002060"/>
                </a:solidFill>
              </a:rPr>
              <a:t>References</a:t>
            </a:r>
            <a:endParaRPr lang="en-US" dirty="0">
              <a:solidFill>
                <a:srgbClr val="002060"/>
              </a:solidFill>
            </a:endParaRPr>
          </a:p>
        </p:txBody>
      </p:sp>
      <p:sp>
        <p:nvSpPr>
          <p:cNvPr id="3" name="Content Placeholder 2"/>
          <p:cNvSpPr>
            <a:spLocks noGrp="1"/>
          </p:cNvSpPr>
          <p:nvPr>
            <p:ph idx="1"/>
          </p:nvPr>
        </p:nvSpPr>
        <p:spPr>
          <a:xfrm>
            <a:off x="695325" y="1081088"/>
            <a:ext cx="7010400" cy="4572000"/>
          </a:xfrm>
        </p:spPr>
        <p:txBody>
          <a:bodyPr/>
          <a:lstStyle/>
          <a:p>
            <a:r>
              <a:rPr lang="en-US" dirty="0" err="1" smtClean="0"/>
              <a:t>Goodlad</a:t>
            </a:r>
            <a:r>
              <a:rPr lang="en-US" dirty="0" smtClean="0"/>
              <a:t>,  J. (2004).  </a:t>
            </a:r>
            <a:r>
              <a:rPr lang="en-US" i="1" dirty="0" smtClean="0"/>
              <a:t>A Place Called School</a:t>
            </a:r>
          </a:p>
          <a:p>
            <a:pPr>
              <a:buNone/>
            </a:pPr>
            <a:endParaRPr lang="en-US" dirty="0" smtClean="0"/>
          </a:p>
          <a:p>
            <a:r>
              <a:rPr lang="en-US" dirty="0" err="1" smtClean="0"/>
              <a:t>Trelease</a:t>
            </a:r>
            <a:r>
              <a:rPr lang="en-US" dirty="0" smtClean="0"/>
              <a:t>,  J. (2013). </a:t>
            </a:r>
            <a:r>
              <a:rPr lang="en-US" i="1" dirty="0" smtClean="0"/>
              <a:t>The Read Aloud Handbook</a:t>
            </a:r>
          </a:p>
          <a:p>
            <a:pPr>
              <a:buNone/>
            </a:pPr>
            <a:endParaRPr lang="en-US" dirty="0" smtClean="0"/>
          </a:p>
          <a:p>
            <a:r>
              <a:rPr lang="en-US" dirty="0" smtClean="0"/>
              <a:t>Vickery-Smith, J. (2013).  “Drop Everything and Read.” Retrieved from  http://www.esl4kids.net/tips/read.html</a:t>
            </a:r>
          </a:p>
          <a:p>
            <a:pPr>
              <a:buNone/>
            </a:pP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23850"/>
            <a:ext cx="7010400" cy="838200"/>
          </a:xfrm>
        </p:spPr>
        <p:txBody>
          <a:bodyPr/>
          <a:lstStyle/>
          <a:p>
            <a:pPr algn="ctr"/>
            <a:r>
              <a:rPr lang="en-US" dirty="0" smtClean="0">
                <a:solidFill>
                  <a:srgbClr val="002060"/>
                </a:solidFill>
              </a:rPr>
              <a:t>Jigsaw Activity</a:t>
            </a:r>
            <a:endParaRPr lang="en-US" dirty="0">
              <a:solidFill>
                <a:srgbClr val="002060"/>
              </a:solidFill>
            </a:endParaRPr>
          </a:p>
        </p:txBody>
      </p:sp>
      <p:sp>
        <p:nvSpPr>
          <p:cNvPr id="3" name="Content Placeholder 2"/>
          <p:cNvSpPr>
            <a:spLocks noGrp="1"/>
          </p:cNvSpPr>
          <p:nvPr>
            <p:ph idx="1"/>
          </p:nvPr>
        </p:nvSpPr>
        <p:spPr>
          <a:xfrm>
            <a:off x="838200" y="1281113"/>
            <a:ext cx="7010400" cy="4572000"/>
          </a:xfrm>
        </p:spPr>
        <p:txBody>
          <a:bodyPr/>
          <a:lstStyle/>
          <a:p>
            <a:r>
              <a:rPr lang="en-US" sz="3200" dirty="0" smtClean="0"/>
              <a:t>Divide into 3 groups (count off)</a:t>
            </a:r>
          </a:p>
          <a:p>
            <a:r>
              <a:rPr lang="en-US" sz="3200" dirty="0" smtClean="0"/>
              <a:t>Read your group’s text selection</a:t>
            </a:r>
          </a:p>
          <a:p>
            <a:r>
              <a:rPr lang="en-US" sz="3200" dirty="0" smtClean="0"/>
              <a:t>Jot down the main points from the reading</a:t>
            </a:r>
          </a:p>
          <a:p>
            <a:r>
              <a:rPr lang="en-US" sz="3200" dirty="0" smtClean="0"/>
              <a:t>Choose one teammate to share out to the whole group</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323850"/>
            <a:ext cx="7010400" cy="838200"/>
          </a:xfrm>
        </p:spPr>
        <p:txBody>
          <a:bodyPr/>
          <a:lstStyle/>
          <a:p>
            <a:pPr algn="ctr"/>
            <a:r>
              <a:rPr lang="en-US" sz="2800" dirty="0" smtClean="0">
                <a:solidFill>
                  <a:srgbClr val="002060"/>
                </a:solidFill>
              </a:rPr>
              <a:t>What is the P.O.W.E.R. Half Hour?</a:t>
            </a:r>
            <a:endParaRPr lang="en-US" sz="2800" dirty="0">
              <a:solidFill>
                <a:srgbClr val="002060"/>
              </a:solidFill>
            </a:endParaRPr>
          </a:p>
        </p:txBody>
      </p:sp>
      <p:sp>
        <p:nvSpPr>
          <p:cNvPr id="3" name="Content Placeholder 2"/>
          <p:cNvSpPr>
            <a:spLocks noGrp="1"/>
          </p:cNvSpPr>
          <p:nvPr>
            <p:ph idx="1"/>
          </p:nvPr>
        </p:nvSpPr>
        <p:spPr>
          <a:xfrm>
            <a:off x="819150" y="1128713"/>
            <a:ext cx="7010400" cy="4572000"/>
          </a:xfrm>
        </p:spPr>
        <p:txBody>
          <a:bodyPr/>
          <a:lstStyle/>
          <a:p>
            <a:r>
              <a:rPr lang="en-US" sz="2800" b="1" dirty="0" smtClean="0"/>
              <a:t>P.O.W.E.R. </a:t>
            </a:r>
            <a:r>
              <a:rPr lang="en-US" sz="2800" dirty="0" smtClean="0"/>
              <a:t>is a </a:t>
            </a:r>
            <a:r>
              <a:rPr lang="en-US" sz="2800" b="1" dirty="0" smtClean="0"/>
              <a:t>regularly scheduled</a:t>
            </a:r>
            <a:r>
              <a:rPr lang="en-US" sz="2800" dirty="0" smtClean="0"/>
              <a:t>, </a:t>
            </a:r>
            <a:r>
              <a:rPr lang="en-US" sz="2800" b="1" dirty="0" smtClean="0"/>
              <a:t>uninterrupted</a:t>
            </a:r>
            <a:r>
              <a:rPr lang="en-US" sz="2800" dirty="0" smtClean="0"/>
              <a:t> time for both students and teachers to silently read </a:t>
            </a:r>
            <a:r>
              <a:rPr lang="en-US" sz="2800" b="1" dirty="0" smtClean="0"/>
              <a:t>self-selected reading materials</a:t>
            </a:r>
            <a:r>
              <a:rPr lang="en-US" sz="2800" dirty="0" smtClean="0"/>
              <a:t>.</a:t>
            </a:r>
          </a:p>
          <a:p>
            <a:pPr>
              <a:buNone/>
            </a:pPr>
            <a:endParaRPr lang="en-US" dirty="0"/>
          </a:p>
        </p:txBody>
      </p:sp>
      <p:pic>
        <p:nvPicPr>
          <p:cNvPr id="4" name="Picture 2" descr="http://jacksonville.com/sites/default/files/imagecache/lead_photo_wide/met_08dupontreads_om.jpg"/>
          <p:cNvPicPr>
            <a:picLocks noChangeAspect="1" noChangeArrowheads="1"/>
          </p:cNvPicPr>
          <p:nvPr/>
        </p:nvPicPr>
        <p:blipFill>
          <a:blip r:embed="rId2" cstate="print"/>
          <a:srcRect/>
          <a:stretch>
            <a:fillRect/>
          </a:stretch>
        </p:blipFill>
        <p:spPr bwMode="auto">
          <a:xfrm>
            <a:off x="1762124" y="3284005"/>
            <a:ext cx="5029201" cy="2794031"/>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116" y="304800"/>
            <a:ext cx="7010400" cy="838200"/>
          </a:xfrm>
        </p:spPr>
        <p:txBody>
          <a:bodyPr>
            <a:normAutofit fontScale="90000"/>
          </a:bodyPr>
          <a:lstStyle/>
          <a:p>
            <a:pPr algn="ctr"/>
            <a:r>
              <a:rPr lang="en-US" dirty="0" smtClean="0">
                <a:solidFill>
                  <a:srgbClr val="002060"/>
                </a:solidFill>
              </a:rPr>
              <a:t>New Initiative: POWER Formally Known as SSR</a:t>
            </a:r>
            <a:endParaRPr lang="en-US" dirty="0">
              <a:solidFill>
                <a:srgbClr val="002060"/>
              </a:solidFill>
            </a:endParaRPr>
          </a:p>
        </p:txBody>
      </p:sp>
      <p:sp>
        <p:nvSpPr>
          <p:cNvPr id="3" name="Content Placeholder 2"/>
          <p:cNvSpPr>
            <a:spLocks noGrp="1"/>
          </p:cNvSpPr>
          <p:nvPr>
            <p:ph sz="half" idx="1"/>
          </p:nvPr>
        </p:nvSpPr>
        <p:spPr>
          <a:xfrm>
            <a:off x="571500" y="1376363"/>
            <a:ext cx="3429000" cy="4572000"/>
          </a:xfrm>
        </p:spPr>
        <p:txBody>
          <a:bodyPr/>
          <a:lstStyle/>
          <a:p>
            <a:r>
              <a:rPr lang="en-US" sz="2400" dirty="0" smtClean="0"/>
              <a:t>MWF</a:t>
            </a:r>
          </a:p>
          <a:p>
            <a:r>
              <a:rPr lang="en-US" sz="2400" dirty="0" smtClean="0"/>
              <a:t>30 minutes of intervention time</a:t>
            </a:r>
          </a:p>
          <a:p>
            <a:r>
              <a:rPr lang="en-US" sz="2400" dirty="0" smtClean="0"/>
              <a:t>While small groups of students are pulled for intervention groups, remaining students will engage in P.O.W.E.R.</a:t>
            </a:r>
          </a:p>
          <a:p>
            <a:pPr>
              <a:buNone/>
            </a:pPr>
            <a:endParaRPr lang="en-US" dirty="0"/>
          </a:p>
        </p:txBody>
      </p:sp>
      <p:sp>
        <p:nvSpPr>
          <p:cNvPr id="4" name="Content Placeholder 3"/>
          <p:cNvSpPr>
            <a:spLocks noGrp="1"/>
          </p:cNvSpPr>
          <p:nvPr>
            <p:ph sz="half" idx="2"/>
          </p:nvPr>
        </p:nvSpPr>
        <p:spPr>
          <a:xfrm>
            <a:off x="4543425" y="1385888"/>
            <a:ext cx="3429000" cy="4572000"/>
          </a:xfrm>
        </p:spPr>
        <p:txBody>
          <a:bodyPr/>
          <a:lstStyle/>
          <a:p>
            <a:endParaRPr lang="en-US" dirty="0"/>
          </a:p>
        </p:txBody>
      </p:sp>
      <p:pic>
        <p:nvPicPr>
          <p:cNvPr id="5" name="Picture 6" descr="http://www.everett.k12.wa.us/CMS/cmsSites/cmsUserFiles/everett/images/heatherwood.jpg"/>
          <p:cNvPicPr>
            <a:picLocks noChangeAspect="1" noChangeArrowheads="1"/>
          </p:cNvPicPr>
          <p:nvPr/>
        </p:nvPicPr>
        <p:blipFill>
          <a:blip r:embed="rId2" cstate="print"/>
          <a:srcRect/>
          <a:stretch>
            <a:fillRect/>
          </a:stretch>
        </p:blipFill>
        <p:spPr bwMode="auto">
          <a:xfrm>
            <a:off x="4324350" y="1381125"/>
            <a:ext cx="4095750" cy="4908969"/>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314325"/>
            <a:ext cx="7010400" cy="838200"/>
          </a:xfrm>
        </p:spPr>
        <p:txBody>
          <a:bodyPr/>
          <a:lstStyle/>
          <a:p>
            <a:pPr algn="ctr"/>
            <a:r>
              <a:rPr lang="en-US" sz="2800" dirty="0" smtClean="0">
                <a:solidFill>
                  <a:srgbClr val="002060"/>
                </a:solidFill>
              </a:rPr>
              <a:t>Why are we Implementing POWER?</a:t>
            </a:r>
            <a:endParaRPr lang="en-US" sz="2800" dirty="0">
              <a:solidFill>
                <a:srgbClr val="002060"/>
              </a:solidFill>
            </a:endParaRPr>
          </a:p>
        </p:txBody>
      </p:sp>
      <p:sp>
        <p:nvSpPr>
          <p:cNvPr id="3" name="Content Placeholder 2"/>
          <p:cNvSpPr>
            <a:spLocks noGrp="1"/>
          </p:cNvSpPr>
          <p:nvPr>
            <p:ph idx="1"/>
          </p:nvPr>
        </p:nvSpPr>
        <p:spPr>
          <a:xfrm>
            <a:off x="952500" y="1376363"/>
            <a:ext cx="7010400" cy="4572000"/>
          </a:xfrm>
        </p:spPr>
        <p:txBody>
          <a:bodyPr/>
          <a:lstStyle/>
          <a:p>
            <a:pPr>
              <a:buNone/>
            </a:pPr>
            <a:endParaRPr lang="en-US" dirty="0"/>
          </a:p>
        </p:txBody>
      </p:sp>
      <p:pic>
        <p:nvPicPr>
          <p:cNvPr id="4" name="Picture 2" descr="http://www.rickburnsortho.com/blog/wp-content/uploads/2011/07/Reading_teens.png"/>
          <p:cNvPicPr>
            <a:picLocks noChangeAspect="1" noChangeArrowheads="1"/>
          </p:cNvPicPr>
          <p:nvPr/>
        </p:nvPicPr>
        <p:blipFill>
          <a:blip r:embed="rId2" cstate="print"/>
          <a:srcRect/>
          <a:stretch>
            <a:fillRect/>
          </a:stretch>
        </p:blipFill>
        <p:spPr bwMode="auto">
          <a:xfrm>
            <a:off x="959728" y="1460501"/>
            <a:ext cx="6965072" cy="4391026"/>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812" y="304800"/>
            <a:ext cx="7010400" cy="838200"/>
          </a:xfrm>
        </p:spPr>
        <p:txBody>
          <a:bodyPr/>
          <a:lstStyle/>
          <a:p>
            <a:r>
              <a:rPr lang="en-US" sz="2800" dirty="0" smtClean="0">
                <a:solidFill>
                  <a:srgbClr val="002060"/>
                </a:solidFill>
              </a:rPr>
              <a:t>Students Spend Little Time Reading</a:t>
            </a:r>
            <a:endParaRPr lang="en-US" sz="2800" dirty="0">
              <a:solidFill>
                <a:srgbClr val="002060"/>
              </a:solidFill>
            </a:endParaRPr>
          </a:p>
        </p:txBody>
      </p:sp>
      <p:sp>
        <p:nvSpPr>
          <p:cNvPr id="3" name="Content Placeholder 2"/>
          <p:cNvSpPr>
            <a:spLocks noGrp="1"/>
          </p:cNvSpPr>
          <p:nvPr>
            <p:ph idx="1"/>
          </p:nvPr>
        </p:nvSpPr>
        <p:spPr>
          <a:xfrm>
            <a:off x="838200" y="1376363"/>
            <a:ext cx="7010400" cy="4572000"/>
          </a:xfrm>
        </p:spPr>
        <p:txBody>
          <a:bodyPr/>
          <a:lstStyle/>
          <a:p>
            <a:r>
              <a:rPr lang="en-US" sz="2000" dirty="0" smtClean="0"/>
              <a:t>In one study, 90% of the students studied devoted only 1% of their free time to reading and 30% to watching television (</a:t>
            </a:r>
            <a:r>
              <a:rPr lang="en-US" sz="2000" dirty="0" err="1" smtClean="0"/>
              <a:t>Trelease</a:t>
            </a:r>
            <a:r>
              <a:rPr lang="en-US" sz="2000" dirty="0" smtClean="0"/>
              <a:t>, 2013) </a:t>
            </a:r>
          </a:p>
          <a:p>
            <a:pPr>
              <a:buNone/>
            </a:pPr>
            <a:endParaRPr lang="en-US" sz="2000" dirty="0" smtClean="0"/>
          </a:p>
          <a:p>
            <a:r>
              <a:rPr lang="en-US" sz="2000" dirty="0" smtClean="0"/>
              <a:t> 50% of the students read for an average of four minutes or less per day, 30% read two minutes per day, and 10% read nothing at all (</a:t>
            </a:r>
            <a:r>
              <a:rPr lang="en-US" sz="2000" dirty="0" err="1" smtClean="0"/>
              <a:t>Trelease</a:t>
            </a:r>
            <a:r>
              <a:rPr lang="en-US" sz="2000" dirty="0" smtClean="0"/>
              <a:t>, 2013).</a:t>
            </a:r>
          </a:p>
          <a:p>
            <a:endParaRPr lang="en-US" sz="2000" dirty="0" smtClean="0"/>
          </a:p>
          <a:p>
            <a:r>
              <a:rPr lang="en-US" sz="2000" dirty="0" smtClean="0"/>
              <a:t>Only 3% of class time is occupied by the act of reading in the middle school, and 2% in the high school (</a:t>
            </a:r>
            <a:r>
              <a:rPr lang="en-US" sz="2000" dirty="0" err="1" smtClean="0"/>
              <a:t>Goodlad</a:t>
            </a:r>
            <a:r>
              <a:rPr lang="en-US" sz="2000" dirty="0" smtClean="0"/>
              <a:t>, 2004)</a:t>
            </a:r>
          </a:p>
          <a:p>
            <a:pPr>
              <a:buNone/>
            </a:pP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314325"/>
            <a:ext cx="7010400" cy="838200"/>
          </a:xfrm>
        </p:spPr>
        <p:txBody>
          <a:bodyPr>
            <a:normAutofit fontScale="90000"/>
          </a:bodyPr>
          <a:lstStyle/>
          <a:p>
            <a:pPr algn="ctr"/>
            <a:r>
              <a:rPr lang="en-US" dirty="0" smtClean="0">
                <a:solidFill>
                  <a:srgbClr val="002060"/>
                </a:solidFill>
              </a:rPr>
              <a:t>Increased Time Spent Reading=Increased Success</a:t>
            </a:r>
            <a:endParaRPr lang="en-US" dirty="0">
              <a:solidFill>
                <a:srgbClr val="002060"/>
              </a:solidFill>
            </a:endParaRPr>
          </a:p>
        </p:txBody>
      </p:sp>
      <p:sp>
        <p:nvSpPr>
          <p:cNvPr id="3" name="Content Placeholder 2"/>
          <p:cNvSpPr>
            <a:spLocks noGrp="1"/>
          </p:cNvSpPr>
          <p:nvPr>
            <p:ph idx="1"/>
          </p:nvPr>
        </p:nvSpPr>
        <p:spPr>
          <a:xfrm>
            <a:off x="866775" y="1614488"/>
            <a:ext cx="7010400" cy="4572000"/>
          </a:xfrm>
        </p:spPr>
        <p:txBody>
          <a:bodyPr/>
          <a:lstStyle/>
          <a:p>
            <a:r>
              <a:rPr lang="en-US" dirty="0" smtClean="0"/>
              <a:t>According to the OECD (2002), in every country, those who read the most read the best regardless of income level.</a:t>
            </a:r>
          </a:p>
          <a:p>
            <a:endParaRPr lang="en-US" dirty="0" smtClean="0"/>
          </a:p>
          <a:p>
            <a:r>
              <a:rPr lang="en-US" dirty="0" smtClean="0"/>
              <a:t>According to the IEA (1992), regardless of income level, students who are read to and read  the most pages daily have the highest reading skills</a:t>
            </a:r>
          </a:p>
          <a:p>
            <a:pPr>
              <a:buNone/>
            </a:pP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image.slidesharecdn.com/ccirafebruary2012literacyinthe21stcentury-120203143135-phpapp02/95/slide-17-728.jpg?1328301466"/>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5275"/>
            <a:ext cx="7010400" cy="838200"/>
          </a:xfrm>
        </p:spPr>
        <p:txBody>
          <a:bodyPr/>
          <a:lstStyle/>
          <a:p>
            <a:pPr algn="ctr"/>
            <a:r>
              <a:rPr lang="en-US" sz="3600" dirty="0" smtClean="0">
                <a:solidFill>
                  <a:srgbClr val="002060"/>
                </a:solidFill>
              </a:rPr>
              <a:t>P.O.W.E.R. is </a:t>
            </a:r>
            <a:r>
              <a:rPr lang="en-US" sz="3600" u="sng" dirty="0" smtClean="0">
                <a:solidFill>
                  <a:srgbClr val="C00000"/>
                </a:solidFill>
              </a:rPr>
              <a:t>Not…</a:t>
            </a:r>
            <a:endParaRPr lang="en-US" sz="3600" dirty="0"/>
          </a:p>
        </p:txBody>
      </p:sp>
      <p:sp>
        <p:nvSpPr>
          <p:cNvPr id="3" name="Content Placeholder 2"/>
          <p:cNvSpPr>
            <a:spLocks noGrp="1"/>
          </p:cNvSpPr>
          <p:nvPr>
            <p:ph sz="half" idx="1"/>
          </p:nvPr>
        </p:nvSpPr>
        <p:spPr>
          <a:xfrm>
            <a:off x="790575" y="1319213"/>
            <a:ext cx="3429000" cy="4572000"/>
          </a:xfrm>
        </p:spPr>
        <p:txBody>
          <a:bodyPr/>
          <a:lstStyle/>
          <a:p>
            <a:r>
              <a:rPr lang="en-US" sz="2000" dirty="0" smtClean="0"/>
              <a:t>a substitute for other language arts instruction</a:t>
            </a:r>
          </a:p>
          <a:p>
            <a:pPr>
              <a:buNone/>
            </a:pPr>
            <a:endParaRPr lang="en-US" sz="2000" dirty="0" smtClean="0"/>
          </a:p>
          <a:p>
            <a:r>
              <a:rPr lang="en-US" sz="2000" dirty="0" smtClean="0"/>
              <a:t>an extra activity that gets plugged into the schedule when another lesson finishes early or dropped from the schedule when a lesson runs longer than expected or a fire drill interrupts class</a:t>
            </a:r>
          </a:p>
          <a:p>
            <a:endParaRPr lang="en-US" dirty="0"/>
          </a:p>
        </p:txBody>
      </p:sp>
      <p:sp>
        <p:nvSpPr>
          <p:cNvPr id="4" name="Content Placeholder 3"/>
          <p:cNvSpPr>
            <a:spLocks noGrp="1"/>
          </p:cNvSpPr>
          <p:nvPr>
            <p:ph sz="half" idx="2"/>
          </p:nvPr>
        </p:nvSpPr>
        <p:spPr>
          <a:xfrm>
            <a:off x="4657725" y="1338263"/>
            <a:ext cx="3429000" cy="4572000"/>
          </a:xfrm>
        </p:spPr>
        <p:txBody>
          <a:bodyPr/>
          <a:lstStyle/>
          <a:p>
            <a:endParaRPr lang="en-US" dirty="0"/>
          </a:p>
        </p:txBody>
      </p:sp>
      <p:pic>
        <p:nvPicPr>
          <p:cNvPr id="5" name="Picture 8" descr="http://www.wicpa.org/Content/Files/Img/ReadAThon/shutterstock_18182218website.jpg"/>
          <p:cNvPicPr>
            <a:picLocks noChangeAspect="1" noChangeArrowheads="1"/>
          </p:cNvPicPr>
          <p:nvPr/>
        </p:nvPicPr>
        <p:blipFill>
          <a:blip r:embed="rId3" cstate="print"/>
          <a:srcRect/>
          <a:stretch>
            <a:fillRect/>
          </a:stretch>
        </p:blipFill>
        <p:spPr bwMode="auto">
          <a:xfrm>
            <a:off x="4524375" y="1133475"/>
            <a:ext cx="3997994" cy="4697236"/>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1168</Words>
  <Application>Microsoft Office PowerPoint</Application>
  <PresentationFormat>On-screen Show (4:3)</PresentationFormat>
  <Paragraphs>105</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vt:lpstr>
      <vt:lpstr>Jigsaw Activity</vt:lpstr>
      <vt:lpstr>What is the P.O.W.E.R. Half Hour?</vt:lpstr>
      <vt:lpstr>New Initiative: POWER Formally Known as SSR</vt:lpstr>
      <vt:lpstr>Why are we Implementing POWER?</vt:lpstr>
      <vt:lpstr>Students Spend Little Time Reading</vt:lpstr>
      <vt:lpstr>Increased Time Spent Reading=Increased Success</vt:lpstr>
      <vt:lpstr>Slide 8</vt:lpstr>
      <vt:lpstr>P.O.W.E.R. is Not…</vt:lpstr>
      <vt:lpstr>Making POWER Work </vt:lpstr>
      <vt:lpstr>Making POWER Work Continued…</vt:lpstr>
      <vt:lpstr>Making POWER Work Continued…</vt:lpstr>
      <vt:lpstr>Last Year’s Success</vt:lpstr>
      <vt:lpstr>Resources</vt:lpstr>
      <vt:lpstr>Slide 15</vt:lpstr>
      <vt:lpstr>References</vt:lpstr>
    </vt:vector>
  </TitlesOfParts>
  <Company>Lapeer Community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dc:title>
  <dc:creator>teacher</dc:creator>
  <cp:lastModifiedBy>teacher</cp:lastModifiedBy>
  <cp:revision>1</cp:revision>
  <dcterms:created xsi:type="dcterms:W3CDTF">2014-09-08T11:49:42Z</dcterms:created>
  <dcterms:modified xsi:type="dcterms:W3CDTF">2014-09-08T11:50:29Z</dcterms:modified>
</cp:coreProperties>
</file>